
<file path=[Content_Types].xml><?xml version="1.0" encoding="utf-8"?>
<Types xmlns="http://schemas.openxmlformats.org/package/2006/content-types">
  <Default Extension="png" ContentType="image/png"/>
  <Default Extension="jfif"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616" r:id="rId46"/>
    <p:sldId id="617"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616"/>
            <p14:sldId id="617"/>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68" d="100"/>
          <a:sy n="68" d="100"/>
        </p:scale>
        <p:origin x="702" y="66"/>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18.5.2021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1">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99">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99">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99">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6">6300 106,'0'0,"0"0,0 0,0 0,0 0,0 0,0 0,0 0,0 0,0 0,-92 56,64-32,-9 14,0 24,-9 13,-9 21,55-96</inkml:trace>
  <inkml:trace contextRef="#ctx0" brushRef="#br1" timeOffset="-36987.85">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99">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99">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7">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2">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1">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6">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99">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697">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5379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coca-colahellenic.com/" TargetMode="External"/><Relationship Id="rId18" Type="http://schemas.openxmlformats.org/officeDocument/2006/relationships/image" Target="../media/image63.png"/><Relationship Id="rId3" Type="http://schemas.openxmlformats.org/officeDocument/2006/relationships/hyperlink" Target="http://www.infragistics.com/" TargetMode="External"/><Relationship Id="rId21" Type="http://schemas.openxmlformats.org/officeDocument/2006/relationships/image" Target="../media/image65.png"/><Relationship Id="rId7" Type="http://schemas.openxmlformats.org/officeDocument/2006/relationships/hyperlink" Target="http://www.postbank.bg/" TargetMode="External"/><Relationship Id="rId12" Type="http://schemas.openxmlformats.org/officeDocument/2006/relationships/image" Target="../media/image60.jpeg"/><Relationship Id="rId17" Type="http://schemas.openxmlformats.org/officeDocument/2006/relationships/hyperlink" Target="https://www.zuehlke.com/" TargetMode="External"/><Relationship Id="rId2" Type="http://schemas.openxmlformats.org/officeDocument/2006/relationships/notesSlide" Target="../notesSlides/notesSlide41.xml"/><Relationship Id="rId16" Type="http://schemas.openxmlformats.org/officeDocument/2006/relationships/image" Target="../media/image62.png"/><Relationship Id="rId20" Type="http://schemas.openxmlformats.org/officeDocument/2006/relationships/image" Target="../media/image64.jfif"/><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hyperlink" Target="https://motion-software.com/" TargetMode="External"/><Relationship Id="rId5" Type="http://schemas.openxmlformats.org/officeDocument/2006/relationships/hyperlink" Target="https://www.indeavr.com/en" TargetMode="External"/><Relationship Id="rId15" Type="http://schemas.openxmlformats.org/officeDocument/2006/relationships/hyperlink" Target="https://www.xs-software.com/" TargetMode="External"/><Relationship Id="rId10" Type="http://schemas.openxmlformats.org/officeDocument/2006/relationships/image" Target="../media/image59.png"/><Relationship Id="rId19" Type="http://schemas.openxmlformats.org/officeDocument/2006/relationships/hyperlink" Target="https://www.softwaregroup.com/" TargetMode="External"/><Relationship Id="rId4" Type="http://schemas.openxmlformats.org/officeDocument/2006/relationships/image" Target="../media/image56.png"/><Relationship Id="rId9" Type="http://schemas.openxmlformats.org/officeDocument/2006/relationships/hyperlink" Target="http://smartit.bg/" TargetMode="External"/><Relationship Id="rId14" Type="http://schemas.openxmlformats.org/officeDocument/2006/relationships/image" Target="../media/image61.png"/><Relationship Id="rId22"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codexio.b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pPr>
            <a:r>
              <a:rPr lang="en-US" dirty="0"/>
              <a:t>Software developers have strong </a:t>
            </a:r>
            <a:r>
              <a:rPr lang="en-US" b="1" dirty="0">
                <a:solidFill>
                  <a:schemeClr val="bg1"/>
                </a:solidFill>
              </a:rPr>
              <a:t>problem-solving skills</a:t>
            </a:r>
          </a:p>
          <a:p>
            <a:pPr lvl="1">
              <a:lnSpc>
                <a:spcPct val="110000"/>
              </a:lnSpc>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pPr>
            <a:r>
              <a:rPr lang="en-US" dirty="0"/>
              <a:t>Math thinking / engineering thinking</a:t>
            </a:r>
          </a:p>
          <a:p>
            <a:pPr lvl="1">
              <a:lnSpc>
                <a:spcPct val="110000"/>
              </a:lnSpc>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pPr>
            <a:r>
              <a:rPr lang="en-US" dirty="0"/>
              <a:t>To design </a:t>
            </a:r>
            <a:r>
              <a:rPr lang="en-US" b="1" dirty="0">
                <a:solidFill>
                  <a:schemeClr val="bg1"/>
                </a:solidFill>
              </a:rPr>
              <a:t>algorithms</a:t>
            </a:r>
            <a:r>
              <a:rPr lang="en-US" dirty="0"/>
              <a:t> and to implement them</a:t>
            </a:r>
          </a:p>
          <a:p>
            <a:pPr lvl="2">
              <a:lnSpc>
                <a:spcPct val="110000"/>
              </a:lnSpc>
            </a:pPr>
            <a:r>
              <a:rPr lang="en-US" b="1" dirty="0">
                <a:solidFill>
                  <a:schemeClr val="bg1"/>
                </a:solidFill>
              </a:rPr>
              <a:t>Algorithm</a:t>
            </a:r>
            <a:r>
              <a:rPr lang="en-US" dirty="0"/>
              <a:t> == steps to achieve something</a:t>
            </a:r>
          </a:p>
          <a:p>
            <a:pPr>
              <a:lnSpc>
                <a:spcPct val="110000"/>
              </a:lnSpc>
            </a:pPr>
            <a:r>
              <a:rPr lang="en-US" b="1" dirty="0">
                <a:solidFill>
                  <a:schemeClr val="bg1"/>
                </a:solidFill>
              </a:rPr>
              <a:t>Problem-solving</a:t>
            </a:r>
            <a:r>
              <a:rPr lang="en-US" b="1" dirty="0"/>
              <a:t> </a:t>
            </a:r>
            <a:r>
              <a:rPr lang="en-US" dirty="0"/>
              <a:t>is essential for programming!</a:t>
            </a:r>
          </a:p>
          <a:p>
            <a:pPr lvl="1">
              <a:lnSpc>
                <a:spcPct val="110000"/>
              </a:lnSpc>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Font typeface="Wingdings" panose="05000000000000000000" pitchFamily="2" charset="2"/>
              <a:buChar char="§"/>
            </a:pPr>
            <a:r>
              <a:rPr lang="en-US" dirty="0" smtClean="0"/>
              <a:t>Never start solving a problem without a </a:t>
            </a:r>
            <a:r>
              <a:rPr lang="en-US" b="1" dirty="0" smtClean="0">
                <a:solidFill>
                  <a:schemeClr val="bg1"/>
                </a:solidFill>
              </a:rPr>
              <a:t>sheet of paper + a pen</a:t>
            </a:r>
          </a:p>
          <a:p>
            <a:pPr marL="1066419" lvl="1" indent="-457200">
              <a:spcBef>
                <a:spcPts val="1200"/>
              </a:spcBef>
              <a:buFont typeface="Wingdings" panose="05000000000000000000" pitchFamily="2" charset="2"/>
              <a:buChar char="§"/>
            </a:pPr>
            <a:r>
              <a:rPr lang="en-US" dirty="0" smtClean="0"/>
              <a:t>You need to </a:t>
            </a:r>
            <a:r>
              <a:rPr lang="en-US" b="1" dirty="0" smtClean="0">
                <a:solidFill>
                  <a:schemeClr val="bg1"/>
                </a:solidFill>
              </a:rPr>
              <a:t>sketch your ideas</a:t>
            </a:r>
          </a:p>
          <a:p>
            <a:pPr marL="1066419" lvl="1" indent="-457200">
              <a:spcBef>
                <a:spcPts val="1200"/>
              </a:spcBef>
              <a:buFont typeface="Wingdings" panose="05000000000000000000" pitchFamily="2" charset="2"/>
              <a:buChar char="§"/>
            </a:pPr>
            <a:r>
              <a:rPr lang="en-US" dirty="0" smtClean="0"/>
              <a:t>Paper and pen is the best </a:t>
            </a:r>
            <a:r>
              <a:rPr lang="en-US" b="1" dirty="0" smtClean="0">
                <a:solidFill>
                  <a:schemeClr val="bg1"/>
                </a:solidFill>
              </a:rPr>
              <a:t>visualization tool</a:t>
            </a:r>
          </a:p>
          <a:p>
            <a:pPr lvl="2">
              <a:spcBef>
                <a:spcPts val="1200"/>
              </a:spcBef>
            </a:pPr>
            <a:r>
              <a:rPr lang="en-US" dirty="0" smtClean="0"/>
              <a:t>Allows your brain to </a:t>
            </a:r>
            <a:r>
              <a:rPr lang="en-US" b="1" dirty="0" smtClean="0">
                <a:solidFill>
                  <a:schemeClr val="bg1"/>
                </a:solidFill>
              </a:rPr>
              <a:t>think visually</a:t>
            </a:r>
          </a:p>
          <a:p>
            <a:pPr marL="1066419" lvl="1" indent="-457200">
              <a:spcBef>
                <a:spcPts val="1200"/>
              </a:spcBef>
              <a:buFont typeface="Wingdings" panose="05000000000000000000" pitchFamily="2" charset="2"/>
              <a:buChar char="§"/>
            </a:pPr>
            <a:r>
              <a:rPr lang="en-US" b="1" dirty="0" smtClean="0">
                <a:solidFill>
                  <a:schemeClr val="bg1"/>
                </a:solidFill>
              </a:rPr>
              <a:t>Paper works faster </a:t>
            </a:r>
            <a:r>
              <a:rPr lang="en-US" dirty="0" smtClean="0"/>
              <a:t>than keyboard / screen</a:t>
            </a:r>
          </a:p>
          <a:p>
            <a:pPr marL="1066419" lvl="1" indent="-457200">
              <a:spcBef>
                <a:spcPts val="1200"/>
              </a:spcBef>
              <a:buFont typeface="Wingdings" panose="05000000000000000000" pitchFamily="2" charset="2"/>
              <a:buChar char="§"/>
            </a:pPr>
            <a:r>
              <a:rPr lang="en-US" dirty="0" smtClean="0"/>
              <a:t>Other visualization tools could also work well</a:t>
            </a:r>
            <a:endParaRPr lang="en-US"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r>
              <a:rPr lang="en-US" sz="3200" dirty="0"/>
              <a:t>At the exam you have </a:t>
            </a:r>
            <a:r>
              <a:rPr lang="en-US" sz="3200" b="1" dirty="0">
                <a:solidFill>
                  <a:schemeClr val="bg1"/>
                </a:solidFill>
              </a:rPr>
              <a:t>limited time</a:t>
            </a:r>
            <a:r>
              <a:rPr lang="en-US" sz="3200" dirty="0"/>
              <a:t>!</a:t>
            </a:r>
          </a:p>
          <a:p>
            <a:pPr lvl="1"/>
            <a:r>
              <a:rPr lang="en-US" sz="3000" dirty="0"/>
              <a:t>Start with the problem, which will take</a:t>
            </a:r>
            <a:r>
              <a:rPr lang="bg-BG" sz="3000" dirty="0"/>
              <a:t> </a:t>
            </a:r>
            <a:r>
              <a:rPr lang="en-US" sz="3000" dirty="0"/>
              <a:t>you the </a:t>
            </a:r>
            <a:r>
              <a:rPr lang="en-US" sz="3000" b="1" dirty="0">
                <a:solidFill>
                  <a:schemeClr val="bg1"/>
                </a:solidFill>
              </a:rPr>
              <a:t>least time</a:t>
            </a:r>
          </a:p>
          <a:p>
            <a:pPr lvl="1"/>
            <a:r>
              <a:rPr lang="en-US" sz="3000" dirty="0"/>
              <a:t>Then, again the problem, which will take</a:t>
            </a:r>
            <a:r>
              <a:rPr lang="bg-BG" sz="3000" dirty="0"/>
              <a:t> </a:t>
            </a:r>
            <a:r>
              <a:rPr lang="en-US" sz="3000" dirty="0"/>
              <a:t>you the </a:t>
            </a:r>
            <a:r>
              <a:rPr lang="en-US" sz="3000" b="1" dirty="0">
                <a:solidFill>
                  <a:schemeClr val="bg1"/>
                </a:solidFill>
              </a:rPr>
              <a:t>least time</a:t>
            </a:r>
          </a:p>
          <a:p>
            <a:r>
              <a:rPr lang="en-US" sz="3200" dirty="0"/>
              <a:t>When you achieve a result of 80/100 or 90/100</a:t>
            </a:r>
          </a:p>
          <a:p>
            <a:pPr lvl="1"/>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r>
              <a:rPr lang="en-US" sz="3000" dirty="0">
                <a:sym typeface="Wingdings" panose="05000000000000000000" pitchFamily="2" charset="2"/>
              </a:rPr>
              <a:t>Achieving a score of 80-90% of 3 </a:t>
            </a:r>
            <a:r>
              <a:rPr lang="en-US" sz="3000" dirty="0" smtClean="0">
                <a:sym typeface="Wingdings" panose="05000000000000000000" pitchFamily="2" charset="2"/>
              </a:rPr>
              <a:t>problems</a:t>
            </a:r>
            <a:r>
              <a:rPr lang="bg-BG" sz="3000" dirty="0" smtClean="0">
                <a:sym typeface="Wingdings" panose="05000000000000000000" pitchFamily="2" charset="2"/>
              </a:rPr>
              <a:t> </a:t>
            </a:r>
            <a:br>
              <a:rPr lang="bg-BG" sz="3000" dirty="0" smtClean="0">
                <a:sym typeface="Wingdings" panose="05000000000000000000" pitchFamily="2" charset="2"/>
              </a:rPr>
            </a:br>
            <a:r>
              <a:rPr lang="en-US" sz="3000" dirty="0" smtClean="0">
                <a:sym typeface="Wingdings" panose="05000000000000000000" pitchFamily="2" charset="2"/>
              </a:rPr>
              <a:t>is </a:t>
            </a:r>
            <a:r>
              <a:rPr lang="en-US" sz="3000" dirty="0">
                <a:sym typeface="Wingdings" panose="05000000000000000000" pitchFamily="2" charset="2"/>
              </a:rPr>
              <a:t>better 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solidFill>
                  <a:schemeClr val="bg1"/>
                </a:solidFill>
              </a:rPr>
              <a:t>Wrong approach #1</a:t>
            </a:r>
            <a:r>
              <a:rPr lang="en-US" sz="3200" dirty="0"/>
              <a:t>: start coding at the first 5 minutes</a:t>
            </a:r>
          </a:p>
          <a:p>
            <a:pPr lvl="1">
              <a:lnSpc>
                <a:spcPct val="100000"/>
              </a:lnSpc>
            </a:pPr>
            <a:r>
              <a:rPr lang="en-US" sz="3000" dirty="0"/>
              <a:t>These students have not read the problems</a:t>
            </a:r>
            <a:r>
              <a:rPr lang="bg-BG" sz="3000" dirty="0"/>
              <a:t> (</a:t>
            </a:r>
            <a:r>
              <a:rPr lang="en-US" sz="3000" dirty="0"/>
              <a:t>and will fail)</a:t>
            </a:r>
          </a:p>
          <a:p>
            <a:pPr lvl="1">
              <a:lnSpc>
                <a:spcPct val="100000"/>
              </a:lnSpc>
            </a:pPr>
            <a:r>
              <a:rPr lang="en-US" sz="3000" dirty="0"/>
              <a:t>They don't start with the easiest problem, but with the first one</a:t>
            </a:r>
          </a:p>
          <a:p>
            <a:pPr>
              <a:lnSpc>
                <a:spcPct val="100000"/>
              </a:lnSpc>
            </a:pPr>
            <a:r>
              <a:rPr lang="en-US" sz="3200" b="1" dirty="0">
                <a:solidFill>
                  <a:schemeClr val="bg1"/>
                </a:solidFill>
              </a:rPr>
              <a:t>Wrong approach #2</a:t>
            </a:r>
            <a:r>
              <a:rPr lang="en-US" sz="3200" dirty="0"/>
              <a:t>: don't use pen + paper</a:t>
            </a:r>
          </a:p>
          <a:p>
            <a:pPr lvl="1">
              <a:lnSpc>
                <a:spcPct val="100000"/>
              </a:lnSpc>
            </a:pPr>
            <a:r>
              <a:rPr lang="en-US" sz="3000" dirty="0"/>
              <a:t>These students try to invent solutions in their minds</a:t>
            </a:r>
          </a:p>
          <a:p>
            <a:pPr lvl="1">
              <a:lnSpc>
                <a:spcPct val="100000"/>
              </a:lnSpc>
            </a:pPr>
            <a:r>
              <a:rPr lang="en-US" sz="3000" dirty="0"/>
              <a:t>Instead of visualizing their ideas on a sheet of paper</a:t>
            </a:r>
          </a:p>
          <a:p>
            <a:pPr>
              <a:lnSpc>
                <a:spcPct val="100000"/>
              </a:lnSpc>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pPr>
            <a:r>
              <a:rPr lang="en-US" sz="3000" dirty="0"/>
              <a:t>Trying to find the bugs by reading the code</a:t>
            </a:r>
          </a:p>
          <a:p>
            <a:pPr lvl="1">
              <a:lnSpc>
                <a:spcPct val="100000"/>
              </a:lnSpc>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pPr>
            <a:r>
              <a:rPr lang="en-US" sz="3200" b="1" dirty="0">
                <a:solidFill>
                  <a:schemeClr val="bg1"/>
                </a:solidFill>
              </a:rPr>
              <a:t>Wrong approach #4</a:t>
            </a:r>
            <a:r>
              <a:rPr lang="en-US" sz="3200" dirty="0"/>
              <a:t>: spend all the time at the first problem</a:t>
            </a:r>
          </a:p>
          <a:p>
            <a:pPr lvl="1">
              <a:lnSpc>
                <a:spcPct val="100000"/>
              </a:lnSpc>
              <a:spcBef>
                <a:spcPts val="400"/>
              </a:spcBef>
            </a:pPr>
            <a:r>
              <a:rPr lang="en-US" sz="3000" dirty="0"/>
              <a:t>Some students spend 4 hours at the first problem</a:t>
            </a:r>
          </a:p>
          <a:p>
            <a:pPr lvl="1">
              <a:lnSpc>
                <a:spcPct val="100000"/>
              </a:lnSpc>
              <a:spcBef>
                <a:spcPts val="400"/>
              </a:spcBef>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pPr>
            <a:r>
              <a:rPr lang="en-US" sz="3200" b="1" dirty="0">
                <a:solidFill>
                  <a:schemeClr val="bg1"/>
                </a:solidFill>
              </a:rPr>
              <a:t>Wrong approach #5</a:t>
            </a:r>
            <a:r>
              <a:rPr lang="en-US" sz="3200" dirty="0"/>
              <a:t>: spend hours trying to fix a bug</a:t>
            </a:r>
          </a:p>
          <a:p>
            <a:pPr lvl="1">
              <a:lnSpc>
                <a:spcPct val="100000"/>
              </a:lnSpc>
              <a:spcBef>
                <a:spcPts val="400"/>
              </a:spcBef>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pPr>
            <a:r>
              <a:rPr lang="en-US" sz="3200" b="1" dirty="0">
                <a:solidFill>
                  <a:schemeClr val="bg1"/>
                </a:solidFill>
              </a:rPr>
              <a:t>Wrong approach #6</a:t>
            </a:r>
            <a:r>
              <a:rPr lang="en-US" sz="3200" dirty="0"/>
              <a:t>: don't take a break, when you block</a:t>
            </a:r>
          </a:p>
          <a:p>
            <a:pPr lvl="1">
              <a:lnSpc>
                <a:spcPct val="100000"/>
              </a:lnSpc>
            </a:pPr>
            <a:r>
              <a:rPr lang="en-US" sz="3000" dirty="0"/>
              <a:t>Everyone can block</a:t>
            </a:r>
            <a:r>
              <a:rPr lang="bg-BG" sz="3000" dirty="0"/>
              <a:t>, </a:t>
            </a:r>
            <a:r>
              <a:rPr lang="en-US" sz="3000" dirty="0"/>
              <a:t>get nervous, or become distracted</a:t>
            </a:r>
          </a:p>
          <a:p>
            <a:pPr lvl="1">
              <a:lnSpc>
                <a:spcPct val="100000"/>
              </a:lnSpc>
            </a:pPr>
            <a:r>
              <a:rPr lang="en-US" sz="3000" dirty="0"/>
              <a:t>Take a short break, go outside, breathe, calm down</a:t>
            </a:r>
          </a:p>
          <a:p>
            <a:pPr>
              <a:lnSpc>
                <a:spcPct val="100000"/>
              </a:lnSpc>
            </a:pPr>
            <a:r>
              <a:rPr lang="en-US" sz="3200" b="1" dirty="0">
                <a:solidFill>
                  <a:schemeClr val="bg1"/>
                </a:solidFill>
              </a:rPr>
              <a:t>Wrong approach #7</a:t>
            </a:r>
            <a:r>
              <a:rPr lang="en-US" sz="3200" dirty="0"/>
              <a:t>: come to the exam unprepared</a:t>
            </a:r>
          </a:p>
          <a:p>
            <a:pPr lvl="1">
              <a:lnSpc>
                <a:spcPct val="100000"/>
              </a:lnSpc>
            </a:pPr>
            <a:r>
              <a:rPr lang="en-US" sz="3000" dirty="0"/>
              <a:t>Prepare yourself, study hard, practice a lot, solve sample exams</a:t>
            </a:r>
          </a:p>
          <a:p>
            <a:pPr lvl="1">
              <a:lnSpc>
                <a:spcPct val="100000"/>
              </a:lnSpc>
            </a:pPr>
            <a:r>
              <a:rPr lang="en-US" sz="3000" dirty="0"/>
              <a:t>You are ready, when you can solve any previous exam for 1-2 hours</a:t>
            </a:r>
          </a:p>
          <a:p>
            <a:pPr>
              <a:lnSpc>
                <a:spcPct val="100000"/>
              </a:lnSpc>
            </a:pPr>
            <a:r>
              <a:rPr lang="en-US" sz="3200" b="1" dirty="0">
                <a:solidFill>
                  <a:schemeClr val="bg1"/>
                </a:solidFill>
              </a:rPr>
              <a:t>Wrong approach #8</a:t>
            </a:r>
            <a:r>
              <a:rPr lang="en-US" sz="3200" dirty="0"/>
              <a:t>: trying to cheat</a:t>
            </a:r>
          </a:p>
          <a:p>
            <a:pPr lvl="1">
              <a:lnSpc>
                <a:spcPct val="100000"/>
              </a:lnSpc>
            </a:pPr>
            <a:r>
              <a:rPr lang="en-US" sz="3000" dirty="0"/>
              <a:t>Many students try to cheat (e.g. use help from friends)</a:t>
            </a:r>
          </a:p>
          <a:p>
            <a:pPr lvl="1">
              <a:lnSpc>
                <a:spcPct val="100000"/>
              </a:lnSpc>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r>
              <a:rPr lang="en-US" sz="3200" b="1" dirty="0">
                <a:solidFill>
                  <a:schemeClr val="bg1"/>
                </a:solidFill>
              </a:rPr>
              <a:t>Wrong approach #9</a:t>
            </a:r>
            <a:r>
              <a:rPr lang="en-US" sz="3200" dirty="0"/>
              <a:t>: working without a mouse</a:t>
            </a:r>
          </a:p>
          <a:p>
            <a:pPr lvl="1"/>
            <a:r>
              <a:rPr lang="en-US" sz="3000" dirty="0"/>
              <a:t>Use the mouse, not a touchpad!</a:t>
            </a:r>
          </a:p>
          <a:p>
            <a:pPr lvl="1"/>
            <a:r>
              <a:rPr lang="en-US" sz="3000" dirty="0"/>
              <a:t>Mouse works more precisely</a:t>
            </a:r>
          </a:p>
          <a:p>
            <a:pPr lvl="1"/>
            <a:r>
              <a:rPr lang="en-US" sz="3000" dirty="0"/>
              <a:t>Mouse saves time and effort</a:t>
            </a:r>
            <a:endParaRPr lang="en-US" dirty="0"/>
          </a:p>
          <a:p>
            <a:pPr>
              <a:spcBef>
                <a:spcPts val="1200"/>
              </a:spcBef>
            </a:pPr>
            <a:r>
              <a:rPr lang="en-US" sz="3200" b="1" dirty="0">
                <a:solidFill>
                  <a:schemeClr val="bg1"/>
                </a:solidFill>
              </a:rPr>
              <a:t>Wrong approach #10</a:t>
            </a:r>
            <a:r>
              <a:rPr lang="en-US" sz="3200" dirty="0"/>
              <a:t>: typing the sample input examples by hand</a:t>
            </a:r>
          </a:p>
          <a:p>
            <a:pPr lvl="1"/>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r>
              <a:rPr lang="en-US" dirty="0"/>
              <a:t>The </a:t>
            </a:r>
            <a:r>
              <a:rPr lang="en-US" b="1" dirty="0">
                <a:solidFill>
                  <a:schemeClr val="bg1"/>
                </a:solidFill>
              </a:rPr>
              <a:t>Fundamental Skills</a:t>
            </a:r>
            <a:r>
              <a:rPr lang="en-US" b="1" dirty="0"/>
              <a:t> </a:t>
            </a:r>
            <a:r>
              <a:rPr lang="en-US" dirty="0"/>
              <a:t>of Software Engineers</a:t>
            </a:r>
          </a:p>
          <a:p>
            <a:r>
              <a:rPr lang="en-US" b="1" dirty="0">
                <a:solidFill>
                  <a:schemeClr val="bg1"/>
                </a:solidFill>
              </a:rPr>
              <a:t>Problems</a:t>
            </a:r>
            <a:r>
              <a:rPr lang="en-US" dirty="0"/>
              <a:t>: Definition and </a:t>
            </a:r>
            <a:r>
              <a:rPr lang="en-US" b="1" dirty="0">
                <a:solidFill>
                  <a:schemeClr val="bg1"/>
                </a:solidFill>
              </a:rPr>
              <a:t>Problem Solving</a:t>
            </a:r>
          </a:p>
          <a:p>
            <a:r>
              <a:rPr lang="en-US" dirty="0"/>
              <a:t>Solving </a:t>
            </a:r>
            <a:r>
              <a:rPr lang="en-US" b="1" dirty="0">
                <a:solidFill>
                  <a:schemeClr val="bg1"/>
                </a:solidFill>
              </a:rPr>
              <a:t>Exam Problems</a:t>
            </a:r>
            <a:r>
              <a:rPr lang="en-US" dirty="0"/>
              <a:t>: Tips and Best Practices</a:t>
            </a:r>
          </a:p>
          <a:p>
            <a:r>
              <a:rPr lang="en-US" b="1" dirty="0">
                <a:solidFill>
                  <a:schemeClr val="bg1"/>
                </a:solidFill>
              </a:rPr>
              <a:t>Sample</a:t>
            </a:r>
            <a:r>
              <a:rPr lang="en-US" b="1" dirty="0"/>
              <a:t> </a:t>
            </a:r>
            <a:r>
              <a:rPr lang="en-US" dirty="0"/>
              <a:t>Exam Problems</a:t>
            </a:r>
          </a:p>
          <a:p>
            <a:endParaRPr lang="en-US" b="1" dirty="0"/>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pPr>
            <a:r>
              <a:rPr lang="en-US" dirty="0"/>
              <a:t>Problem analysis: 2 types of palindromes</a:t>
            </a:r>
          </a:p>
          <a:p>
            <a:pPr lvl="1"/>
            <a:r>
              <a:rPr lang="en-US" b="1" dirty="0">
                <a:solidFill>
                  <a:schemeClr val="bg1"/>
                </a:solidFill>
              </a:rPr>
              <a:t>Odd-length</a:t>
            </a:r>
            <a:r>
              <a:rPr lang="en-US" dirty="0"/>
              <a:t> (single letter at the center)</a:t>
            </a:r>
          </a:p>
          <a:p>
            <a:pPr lvl="1"/>
            <a:endParaRPr lang="en-US" dirty="0"/>
          </a:p>
          <a:p>
            <a:pPr lvl="1">
              <a:spcBef>
                <a:spcPts val="1800"/>
              </a:spcBef>
            </a:pPr>
            <a:r>
              <a:rPr lang="en-US" b="1" dirty="0">
                <a:solidFill>
                  <a:schemeClr val="bg1"/>
                </a:solidFill>
              </a:rPr>
              <a:t>Even-length</a:t>
            </a:r>
            <a:r>
              <a:rPr lang="en-US" dirty="0"/>
              <a:t> (two letters at the center</a:t>
            </a:r>
            <a:r>
              <a:rPr lang="en-US" dirty="0" smtClean="0"/>
              <a:t>)</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Font typeface="Wingdings" panose="05000000000000000000" pitchFamily="2" charset="2"/>
              <a:buChar char="§"/>
            </a:pPr>
            <a:r>
              <a:rPr lang="en-US" sz="3400" b="1" spc="50" dirty="0">
                <a:ln w="0"/>
                <a:solidFill>
                  <a:schemeClr val="bg2"/>
                </a:solidFill>
              </a:rPr>
              <a:t>The stages of </a:t>
            </a:r>
            <a:r>
              <a:rPr lang="en-US" sz="3400" b="1" dirty="0">
                <a:solidFill>
                  <a:schemeClr val="bg1">
                    <a:lumMod val="60000"/>
                    <a:lumOff val="40000"/>
                  </a:schemeClr>
                </a:solidFill>
              </a:rPr>
              <a:t>problem solving</a:t>
            </a:r>
            <a:r>
              <a:rPr lang="en-US" sz="3400" b="1" spc="50" dirty="0">
                <a:ln w="0"/>
                <a:solidFill>
                  <a:schemeClr val="bg2"/>
                </a:solidFill>
              </a:rPr>
              <a:t>:</a:t>
            </a:r>
          </a:p>
          <a:p>
            <a:pPr marL="895350" lvl="1" indent="-438150">
              <a:lnSpc>
                <a:spcPct val="110000"/>
              </a:lnSpc>
              <a:spcBef>
                <a:spcPts val="600"/>
              </a:spcBef>
              <a:spcAft>
                <a:spcPts val="600"/>
              </a:spcAft>
              <a:buFont typeface="Wingdings" pitchFamily="2" charset="2"/>
              <a:buChar char="§"/>
            </a:pPr>
            <a:r>
              <a:rPr lang="en-US" sz="3200" b="1" dirty="0">
                <a:solidFill>
                  <a:schemeClr val="bg1">
                    <a:lumMod val="60000"/>
                    <a:lumOff val="40000"/>
                  </a:schemeClr>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Font typeface="Wingdings" pitchFamily="2" charset="2"/>
              <a:buChar char="§"/>
            </a:pPr>
            <a:r>
              <a:rPr lang="en-US" sz="3200" b="1" dirty="0">
                <a:solidFill>
                  <a:schemeClr val="bg1">
                    <a:lumMod val="60000"/>
                    <a:lumOff val="40000"/>
                  </a:schemeClr>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Font typeface="Wingdings" pitchFamily="2" charset="2"/>
              <a:buChar char="§"/>
            </a:pPr>
            <a:r>
              <a:rPr lang="en-US" sz="3200" b="1" spc="50" dirty="0">
                <a:ln w="0"/>
                <a:solidFill>
                  <a:schemeClr val="bg2"/>
                </a:solidFill>
              </a:rPr>
              <a:t>Identify </a:t>
            </a:r>
            <a:r>
              <a:rPr lang="en-US" sz="3200" b="1" dirty="0">
                <a:solidFill>
                  <a:schemeClr val="bg1">
                    <a:lumMod val="60000"/>
                    <a:lumOff val="40000"/>
                  </a:schemeClr>
                </a:solidFill>
              </a:rPr>
              <a:t>potential solutions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Font typeface="Wingdings" pitchFamily="2" charset="2"/>
              <a:buChar char="§"/>
            </a:pPr>
            <a:r>
              <a:rPr lang="en-US" sz="3200" b="1" spc="50" dirty="0">
                <a:ln w="0"/>
                <a:solidFill>
                  <a:schemeClr val="bg2"/>
                </a:solidFill>
              </a:rPr>
              <a:t>Evaluate and choose the </a:t>
            </a:r>
            <a:r>
              <a:rPr lang="en-US" sz="3200" b="1" dirty="0">
                <a:solidFill>
                  <a:schemeClr val="bg1">
                    <a:lumMod val="60000"/>
                    <a:lumOff val="40000"/>
                  </a:schemeClr>
                </a:solidFill>
              </a:rPr>
              <a:t>best solution</a:t>
            </a:r>
          </a:p>
          <a:p>
            <a:pPr marL="895350" lvl="1" indent="-438150">
              <a:lnSpc>
                <a:spcPct val="110000"/>
              </a:lnSpc>
              <a:spcBef>
                <a:spcPts val="600"/>
              </a:spcBef>
              <a:spcAft>
                <a:spcPts val="600"/>
              </a:spcAft>
              <a:buFont typeface="Wingdings" pitchFamily="2" charset="2"/>
              <a:buChar char="§"/>
            </a:pPr>
            <a:r>
              <a:rPr lang="en-US" sz="3200" b="1" dirty="0">
                <a:solidFill>
                  <a:schemeClr val="bg1">
                    <a:lumMod val="60000"/>
                    <a:lumOff val="40000"/>
                  </a:schemeClr>
                </a:solidFill>
              </a:rPr>
              <a:t>Algorithm design </a:t>
            </a:r>
            <a:r>
              <a:rPr lang="en-US" sz="3200" b="1" spc="50" dirty="0">
                <a:ln w="0"/>
                <a:solidFill>
                  <a:schemeClr val="bg2"/>
                </a:solidFill>
              </a:rPr>
              <a:t>(action plan)</a:t>
            </a:r>
          </a:p>
          <a:p>
            <a:pPr marL="895350" lvl="1" indent="-438150">
              <a:lnSpc>
                <a:spcPct val="110000"/>
              </a:lnSpc>
              <a:spcBef>
                <a:spcPts val="600"/>
              </a:spcBef>
              <a:spcAft>
                <a:spcPts val="600"/>
              </a:spcAft>
              <a:buFont typeface="Wingdings" pitchFamily="2" charset="2"/>
              <a:buChar char="§"/>
            </a:pPr>
            <a:r>
              <a:rPr lang="en-US" sz="3200" b="1" dirty="0">
                <a:solidFill>
                  <a:schemeClr val="bg1">
                    <a:lumMod val="60000"/>
                    <a:lumOff val="40000"/>
                  </a:schemeClr>
                </a:solidFill>
              </a:rPr>
              <a:t>Implement</a:t>
            </a:r>
            <a:r>
              <a:rPr lang="en-US" sz="3200" b="1" spc="50" dirty="0">
                <a:ln w="0"/>
                <a:solidFill>
                  <a:schemeClr val="bg2"/>
                </a:solidFill>
              </a:rPr>
              <a:t> and </a:t>
            </a:r>
            <a:r>
              <a:rPr lang="en-US" sz="3200" b="1" dirty="0">
                <a:solidFill>
                  <a:schemeClr val="bg1">
                    <a:lumMod val="60000"/>
                    <a:lumOff val="40000"/>
                  </a:schemeClr>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39" r="2512"/>
          <a:stretch/>
        </p:blipFill>
        <p:spPr>
          <a:xfrm>
            <a:off x="8048209" y="2547249"/>
            <a:ext cx="3625551" cy="1009712"/>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427954" y="1393728"/>
            <a:ext cx="3334615" cy="966797"/>
          </a:xfrm>
          <a:prstGeom prst="roundRect">
            <a:avLst/>
          </a:prstGeom>
          <a:solidFill>
            <a:schemeClr val="bg2"/>
          </a:solidFill>
          <a:ln>
            <a:solidFill>
              <a:schemeClr val="tx1"/>
            </a:solidFill>
          </a:ln>
          <a:effectLst/>
        </p:spPr>
      </p:pic>
      <p:pic>
        <p:nvPicPr>
          <p:cNvPr id="27" name="Postbank">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0749" t="-8951" r="-23891" b="-8951"/>
          <a:stretch/>
        </p:blipFill>
        <p:spPr>
          <a:xfrm>
            <a:off x="752280" y="5307007"/>
            <a:ext cx="3655944" cy="1134902"/>
          </a:xfrm>
          <a:prstGeom prst="roundRect">
            <a:avLst/>
          </a:prstGeom>
          <a:solidFill>
            <a:schemeClr val="bg2"/>
          </a:solidFill>
          <a:ln>
            <a:solidFill>
              <a:schemeClr val="tx1"/>
            </a:solidFill>
          </a:ln>
          <a:effectLst/>
        </p:spPr>
      </p:pic>
      <p:pic>
        <p:nvPicPr>
          <p:cNvPr id="37" name="SmartIT">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8527" t="-16504" r="-13960" b="-16504"/>
          <a:stretch/>
        </p:blipFill>
        <p:spPr>
          <a:xfrm>
            <a:off x="8048209" y="1393728"/>
            <a:ext cx="3625551" cy="989152"/>
          </a:xfrm>
          <a:prstGeom prst="roundRect">
            <a:avLst/>
          </a:prstGeom>
          <a:solidFill>
            <a:schemeClr val="bg2"/>
          </a:solidFill>
          <a:ln>
            <a:solidFill>
              <a:schemeClr val="tx1"/>
            </a:solidFill>
          </a:ln>
          <a:effectLst/>
        </p:spPr>
      </p:pic>
      <p:pic>
        <p:nvPicPr>
          <p:cNvPr id="28" name="Codexio">
            <a:hlinkClick r:id="rId11"/>
          </p:cNvPr>
          <p:cNvPicPr>
            <a:picLocks noChangeAspect="1"/>
          </p:cNvPicPr>
          <p:nvPr/>
        </p:nvPicPr>
        <p:blipFill rotWithShape="1">
          <a:blip r:embed="rId12" cstate="hqprint">
            <a:extLst>
              <a:ext uri="{28A0092B-C50C-407E-A947-70E740481C1C}">
                <a14:useLocalDpi xmlns:a14="http://schemas.microsoft.com/office/drawing/2010/main" val="0"/>
              </a:ext>
            </a:extLst>
          </a:blip>
          <a:srcRect l="3315" t="4941" r="3550" b="4346"/>
          <a:stretch/>
        </p:blipFill>
        <p:spPr>
          <a:xfrm>
            <a:off x="4918305" y="4078250"/>
            <a:ext cx="2554395" cy="2363659"/>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2" name="Picture 1">
            <a:hlinkClick r:id="rId13"/>
          </p:cNvPr>
          <p:cNvPicPr>
            <a:picLocks noChangeAspect="1"/>
          </p:cNvPicPr>
          <p:nvPr/>
        </p:nvPicPr>
        <p:blipFill rotWithShape="1">
          <a:blip r:embed="rId14"/>
          <a:srcRect l="5838" t="5064" r="4136" b="5064"/>
          <a:stretch/>
        </p:blipFill>
        <p:spPr>
          <a:xfrm>
            <a:off x="752280" y="3834279"/>
            <a:ext cx="3655944" cy="1230808"/>
          </a:xfrm>
          <a:prstGeom prst="roundRect">
            <a:avLst/>
          </a:prstGeom>
          <a:solidFill>
            <a:schemeClr val="bg2"/>
          </a:solidFill>
          <a:ln>
            <a:solidFill>
              <a:schemeClr val="tx1"/>
            </a:solidFill>
          </a:ln>
          <a:effectLst/>
        </p:spPr>
      </p:pic>
      <p:pic>
        <p:nvPicPr>
          <p:cNvPr id="3" name="Picture 2">
            <a:hlinkClick r:id="rId15"/>
          </p:cNvPr>
          <p:cNvPicPr>
            <a:picLocks noChangeAspect="1"/>
          </p:cNvPicPr>
          <p:nvPr/>
        </p:nvPicPr>
        <p:blipFill>
          <a:blip r:embed="rId16"/>
          <a:stretch>
            <a:fillRect/>
          </a:stretch>
        </p:blipFill>
        <p:spPr>
          <a:xfrm>
            <a:off x="4408224" y="2606080"/>
            <a:ext cx="1600787" cy="1230809"/>
          </a:xfrm>
          <a:prstGeom prst="roundRect">
            <a:avLst/>
          </a:prstGeom>
          <a:solidFill>
            <a:schemeClr val="bg2"/>
          </a:solidFill>
          <a:ln>
            <a:solidFill>
              <a:schemeClr val="tx1"/>
            </a:solidFill>
          </a:ln>
          <a:effectLst/>
        </p:spPr>
      </p:pic>
      <p:pic>
        <p:nvPicPr>
          <p:cNvPr id="5" name="Picture 4">
            <a:hlinkClick r:id="rId17"/>
          </p:cNvPr>
          <p:cNvPicPr>
            <a:picLocks noChangeAspect="1"/>
          </p:cNvPicPr>
          <p:nvPr/>
        </p:nvPicPr>
        <p:blipFill>
          <a:blip r:embed="rId18"/>
          <a:stretch>
            <a:fillRect/>
          </a:stretch>
        </p:blipFill>
        <p:spPr>
          <a:xfrm>
            <a:off x="6163258" y="2617384"/>
            <a:ext cx="1600787" cy="1208202"/>
          </a:xfrm>
          <a:prstGeom prst="roundRect">
            <a:avLst/>
          </a:prstGeom>
          <a:solidFill>
            <a:schemeClr val="bg2"/>
          </a:solidFill>
          <a:ln>
            <a:solidFill>
              <a:schemeClr val="tx1"/>
            </a:solidFill>
          </a:ln>
          <a:effectLst/>
        </p:spPr>
      </p:pic>
      <p:pic>
        <p:nvPicPr>
          <p:cNvPr id="23" name="SmartIT">
            <a:hlinkClick r:id="rId19"/>
            <a:extLst>
              <a:ext uri="{FF2B5EF4-FFF2-40B4-BE49-F238E27FC236}">
                <a16:creationId xmlns:a16="http://schemas.microsoft.com/office/drawing/2014/main" id="{115D4F40-B5EA-427C-849F-B6EFFC9B617C}"/>
              </a:ext>
            </a:extLst>
          </p:cNvPr>
          <p:cNvPicPr>
            <a:picLocks noChangeAspect="1"/>
          </p:cNvPicPr>
          <p:nvPr/>
        </p:nvPicPr>
        <p:blipFill rotWithShape="1">
          <a:blip r:embed="rId20">
            <a:extLst>
              <a:ext uri="{28A0092B-C50C-407E-A947-70E740481C1C}">
                <a14:useLocalDpi xmlns:a14="http://schemas.microsoft.com/office/drawing/2010/main" val="0"/>
              </a:ext>
            </a:extLst>
          </a:blip>
          <a:srcRect l="-1863" t="-5711" r="-3984" b="-8810"/>
          <a:stretch/>
        </p:blipFill>
        <p:spPr>
          <a:xfrm>
            <a:off x="8046733" y="5307007"/>
            <a:ext cx="3625551" cy="1134903"/>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4372" t="-4131" r="-2923" b="-8314"/>
          <a:stretch/>
        </p:blipFill>
        <p:spPr>
          <a:xfrm>
            <a:off x="752280" y="1393728"/>
            <a:ext cx="3391512" cy="2163232"/>
          </a:xfrm>
          <a:prstGeom prst="roundRect">
            <a:avLst/>
          </a:prstGeom>
          <a:ln>
            <a:solidFill>
              <a:schemeClr val="tx1"/>
            </a:solidFill>
          </a:ln>
        </p:spPr>
      </p:pic>
      <p:grpSp>
        <p:nvGrpSpPr>
          <p:cNvPr id="6" name="Group 5">
            <a:extLst>
              <a:ext uri="{FF2B5EF4-FFF2-40B4-BE49-F238E27FC236}">
                <a16:creationId xmlns:a16="http://schemas.microsoft.com/office/drawing/2014/main" id="{19C7EF5B-0507-4132-A783-D91A1D6A94F4}"/>
              </a:ext>
            </a:extLst>
          </p:cNvPr>
          <p:cNvGrpSpPr/>
          <p:nvPr/>
        </p:nvGrpSpPr>
        <p:grpSpPr>
          <a:xfrm>
            <a:off x="8046732" y="3863192"/>
            <a:ext cx="3625551" cy="1230808"/>
            <a:chOff x="8064168" y="3699000"/>
            <a:chExt cx="3608116" cy="1395000"/>
          </a:xfrm>
        </p:grpSpPr>
        <p:pic>
          <p:nvPicPr>
            <p:cNvPr id="15" name="Picture 14" descr="Logo&#10;&#10;Description automatically generated">
              <a:extLst>
                <a:ext uri="{FF2B5EF4-FFF2-40B4-BE49-F238E27FC236}">
                  <a16:creationId xmlns:a16="http://schemas.microsoft.com/office/drawing/2014/main" id="{67A543FA-0099-4CF8-9314-CC2C4AC00B3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25478" y="3721330"/>
              <a:ext cx="2478954" cy="1312842"/>
            </a:xfrm>
            <a:prstGeom prst="rect">
              <a:avLst/>
            </a:prstGeom>
          </p:spPr>
        </p:pic>
        <p:sp>
          <p:nvSpPr>
            <p:cNvPr id="4" name="Rectangle: Rounded Corners 3">
              <a:extLst>
                <a:ext uri="{FF2B5EF4-FFF2-40B4-BE49-F238E27FC236}">
                  <a16:creationId xmlns:a16="http://schemas.microsoft.com/office/drawing/2014/main" id="{128E466D-49E5-4626-9772-9758FC8ED5D2}"/>
                </a:ext>
              </a:extLst>
            </p:cNvPr>
            <p:cNvSpPr/>
            <p:nvPr/>
          </p:nvSpPr>
          <p:spPr bwMode="auto">
            <a:xfrm>
              <a:off x="8064168" y="3699000"/>
              <a:ext cx="3608116" cy="1395000"/>
            </a:xfrm>
            <a:prstGeom prst="roundRect">
              <a:avLst/>
            </a:prstGeom>
            <a:noFill/>
            <a:ln>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974567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786000" y="1764000"/>
            <a:ext cx="5037446" cy="1395000"/>
            <a:chOff x="3081000" y="1921500"/>
            <a:chExt cx="4950000" cy="1395000"/>
          </a:xfrm>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81000" y="1921500"/>
              <a:ext cx="4950000" cy="1395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2034000"/>
              <a:ext cx="4632796" cy="1170000"/>
            </a:xfrm>
            <a:prstGeom prst="rect">
              <a:avLst/>
            </a:prstGeom>
          </p:spPr>
        </p:pic>
      </p:grpSp>
      <p:grpSp>
        <p:nvGrpSpPr>
          <p:cNvPr id="8" name="Group 7">
            <a:extLst>
              <a:ext uri="{FF2B5EF4-FFF2-40B4-BE49-F238E27FC236}">
                <a16:creationId xmlns:a16="http://schemas.microsoft.com/office/drawing/2014/main" id="{EAD6623B-F4E3-4F01-B3FF-057EC7FC1943}"/>
              </a:ext>
            </a:extLst>
          </p:cNvPr>
          <p:cNvGrpSpPr/>
          <p:nvPr/>
        </p:nvGrpSpPr>
        <p:grpSpPr>
          <a:xfrm>
            <a:off x="786000" y="4239000"/>
            <a:ext cx="5037446" cy="2083029"/>
            <a:chOff x="5961000" y="3789000"/>
            <a:chExt cx="4680431" cy="2083029"/>
          </a:xfrm>
        </p:grpSpPr>
        <p:pic>
          <p:nvPicPr>
            <p:cNvPr id="9" name="Picture 8">
              <a:hlinkClick r:id="rId4"/>
              <a:extLst>
                <a:ext uri="{FF2B5EF4-FFF2-40B4-BE49-F238E27FC236}">
                  <a16:creationId xmlns:a16="http://schemas.microsoft.com/office/drawing/2014/main" id="{A102DB16-6761-4764-BC07-B36931CA12C2}"/>
                </a:ext>
              </a:extLst>
            </p:cNvPr>
            <p:cNvPicPr>
              <a:picLocks noChangeAspect="1"/>
            </p:cNvPicPr>
            <p:nvPr/>
          </p:nvPicPr>
          <p:blipFill>
            <a:blip r:embed="rId5"/>
            <a:stretch>
              <a:fillRect/>
            </a:stretch>
          </p:blipFill>
          <p:spPr>
            <a:xfrm>
              <a:off x="5961000" y="3789000"/>
              <a:ext cx="4680431" cy="2083029"/>
            </a:xfrm>
            <a:prstGeom prst="rect">
              <a:avLst/>
            </a:prstGeom>
          </p:spPr>
        </p:pic>
        <p:sp>
          <p:nvSpPr>
            <p:cNvPr id="10" name="Rectangle: Rounded Corners 9">
              <a:extLst>
                <a:ext uri="{FF2B5EF4-FFF2-40B4-BE49-F238E27FC236}">
                  <a16:creationId xmlns:a16="http://schemas.microsoft.com/office/drawing/2014/main" id="{B6B90379-E1AB-4035-8EFE-3131B5C65328}"/>
                </a:ext>
              </a:extLst>
            </p:cNvPr>
            <p:cNvSpPr/>
            <p:nvPr/>
          </p:nvSpPr>
          <p:spPr bwMode="auto">
            <a:xfrm>
              <a:off x="5961000" y="3789000"/>
              <a:ext cx="4680000" cy="2070000"/>
            </a:xfrm>
            <a:prstGeom prst="roundRect">
              <a:avLst/>
            </a:prstGeom>
            <a:noFill/>
            <a:ln w="12700">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grpSp>
      <p:grpSp>
        <p:nvGrpSpPr>
          <p:cNvPr id="15" name="Group 14">
            <a:extLst>
              <a:ext uri="{FF2B5EF4-FFF2-40B4-BE49-F238E27FC236}">
                <a16:creationId xmlns:a16="http://schemas.microsoft.com/office/drawing/2014/main" id="{32480B9A-F55F-41E5-97E2-8DF2421AADCE}"/>
              </a:ext>
            </a:extLst>
          </p:cNvPr>
          <p:cNvGrpSpPr/>
          <p:nvPr/>
        </p:nvGrpSpPr>
        <p:grpSpPr>
          <a:xfrm>
            <a:off x="7131000" y="2034000"/>
            <a:ext cx="4113596" cy="3753000"/>
            <a:chOff x="7131000" y="2169000"/>
            <a:chExt cx="4113596" cy="3753000"/>
          </a:xfrm>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34000"/>
              <a:ext cx="4113596" cy="2160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000" y="2169000"/>
              <a:ext cx="3753000" cy="3753000"/>
            </a:xfrm>
            <a:prstGeom prst="rect">
              <a:avLst/>
            </a:prstGeom>
          </p:spPr>
        </p:pic>
      </p:grpSp>
    </p:spTree>
    <p:extLst>
      <p:ext uri="{BB962C8B-B14F-4D97-AF65-F5344CB8AC3E}">
        <p14:creationId xmlns:p14="http://schemas.microsoft.com/office/powerpoint/2010/main" val="7083288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a:bodyPr>
          <a:lstStyle/>
          <a:p>
            <a:pPr marL="452438" indent="-452438"/>
            <a:r>
              <a:rPr lang="en-US" sz="3600" dirty="0"/>
              <a:t>4 main </a:t>
            </a:r>
            <a:r>
              <a:rPr lang="en-US" sz="3600" b="1" dirty="0">
                <a:solidFill>
                  <a:schemeClr val="bg1"/>
                </a:solidFill>
              </a:rPr>
              <a:t>groups of tech skills</a:t>
            </a:r>
            <a:r>
              <a:rPr lang="bg-BG" sz="3600" dirty="0"/>
              <a:t>:</a:t>
            </a:r>
            <a:endParaRPr lang="en-US" sz="3600" dirty="0"/>
          </a:p>
          <a:p>
            <a:pPr marL="895350" lvl="1" indent="-452438"/>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500" dirty="0"/>
              <a:t>How</a:t>
            </a:r>
            <a:r>
              <a:rPr lang="en-US" sz="3500" b="1" dirty="0"/>
              <a:t> </a:t>
            </a:r>
            <a:r>
              <a:rPr lang="en-US" sz="3500" dirty="0"/>
              <a:t>to develop algorithmic thinking</a:t>
            </a:r>
            <a:r>
              <a:rPr lang="bg-BG" sz="3500" dirty="0"/>
              <a:t>?</a:t>
            </a:r>
          </a:p>
          <a:p>
            <a:pPr lvl="1"/>
            <a:r>
              <a:rPr lang="en-US" sz="3200" dirty="0"/>
              <a:t>Solve </a:t>
            </a:r>
            <a:r>
              <a:rPr lang="bg-BG" sz="3200" dirty="0"/>
              <a:t>1000+ </a:t>
            </a:r>
            <a:r>
              <a:rPr lang="en-US" sz="3200" dirty="0"/>
              <a:t>programming problems</a:t>
            </a:r>
            <a:endParaRPr lang="bg-BG" sz="3200" dirty="0"/>
          </a:p>
          <a:p>
            <a:pPr lvl="1"/>
            <a:r>
              <a:rPr lang="en-US" sz="3200" dirty="0"/>
              <a:t>It takes 6 to 12 months of coding every day</a:t>
            </a:r>
            <a:endParaRPr lang="bg-BG" sz="3200" dirty="0"/>
          </a:p>
          <a:p>
            <a:pPr>
              <a:lnSpc>
                <a:spcPct val="110000"/>
              </a:lnSpc>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a:t>
            </a:r>
            <a:r>
              <a:rPr lang="en-US" sz="3200" dirty="0" smtClean="0">
                <a:ln w="0"/>
              </a:rPr>
              <a:t>experience</a:t>
            </a:r>
            <a:endParaRPr lang="en-US" sz="3200" dirty="0">
              <a:ln w="0"/>
            </a:endParaRP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smtClean="0"/>
              <a:t>Requires a logical thinking (</a:t>
            </a:r>
            <a:r>
              <a:rPr lang="en-GB" sz="3400" b="1" dirty="0" smtClean="0">
                <a:solidFill>
                  <a:schemeClr val="bg1"/>
                </a:solidFill>
              </a:rPr>
              <a:t>algorithmic thinking</a:t>
            </a:r>
            <a:r>
              <a:rPr lang="en-GB" sz="3400" dirty="0" smtClean="0"/>
              <a:t>)</a:t>
            </a:r>
          </a:p>
          <a:p>
            <a:pPr lvl="1">
              <a:buClr>
                <a:schemeClr val="tx1"/>
              </a:buClr>
            </a:pPr>
            <a:r>
              <a:rPr lang="en-GB" sz="3200" b="1" dirty="0" smtClean="0">
                <a:solidFill>
                  <a:schemeClr val="bg1"/>
                </a:solidFill>
              </a:rPr>
              <a:t>Define</a:t>
            </a:r>
            <a:r>
              <a:rPr lang="en-GB" sz="3200" dirty="0" smtClean="0"/>
              <a:t> the problem (software requirements)</a:t>
            </a:r>
          </a:p>
          <a:p>
            <a:pPr lvl="1">
              <a:buClr>
                <a:schemeClr val="tx1"/>
              </a:buClr>
            </a:pPr>
            <a:r>
              <a:rPr lang="en-GB" sz="3200" b="1" dirty="0" smtClean="0">
                <a:solidFill>
                  <a:schemeClr val="bg1"/>
                </a:solidFill>
              </a:rPr>
              <a:t>Analyse</a:t>
            </a:r>
            <a:r>
              <a:rPr lang="en-GB" sz="3200" dirty="0" smtClean="0"/>
              <a:t> and understand the problem</a:t>
            </a:r>
          </a:p>
          <a:p>
            <a:pPr lvl="1">
              <a:buClr>
                <a:schemeClr val="tx1"/>
              </a:buClr>
            </a:pPr>
            <a:r>
              <a:rPr lang="en-GB" sz="3200" b="1" dirty="0" smtClean="0">
                <a:solidFill>
                  <a:schemeClr val="bg1"/>
                </a:solidFill>
              </a:rPr>
              <a:t>Identify</a:t>
            </a:r>
            <a:r>
              <a:rPr lang="en-GB" sz="3200" dirty="0" smtClean="0"/>
              <a:t> potential solutions (ideas)</a:t>
            </a:r>
          </a:p>
          <a:p>
            <a:pPr lvl="1">
              <a:buClr>
                <a:schemeClr val="tx1"/>
              </a:buClr>
            </a:pPr>
            <a:r>
              <a:rPr lang="en-GB" sz="3200" b="1" dirty="0" smtClean="0">
                <a:solidFill>
                  <a:schemeClr val="bg1"/>
                </a:solidFill>
              </a:rPr>
              <a:t>Evaluate</a:t>
            </a:r>
            <a:r>
              <a:rPr lang="en-GB" sz="3200" dirty="0" smtClean="0"/>
              <a:t> and choose a solution (try and test)</a:t>
            </a:r>
          </a:p>
          <a:p>
            <a:pPr lvl="1">
              <a:buClr>
                <a:schemeClr val="tx1"/>
              </a:buClr>
            </a:pPr>
            <a:r>
              <a:rPr lang="en-GB" sz="3200" b="1" dirty="0" smtClean="0">
                <a:solidFill>
                  <a:schemeClr val="bg1"/>
                </a:solidFill>
              </a:rPr>
              <a:t>Plan</a:t>
            </a:r>
            <a:r>
              <a:rPr lang="en-GB" sz="3200" dirty="0" smtClean="0"/>
              <a:t> actions (algorithm design)</a:t>
            </a:r>
          </a:p>
          <a:p>
            <a:pPr lvl="1">
              <a:buClr>
                <a:schemeClr val="tx1"/>
              </a:buClr>
            </a:pPr>
            <a:r>
              <a:rPr lang="en-GB" sz="3200" b="1" dirty="0" smtClean="0">
                <a:solidFill>
                  <a:schemeClr val="bg1"/>
                </a:solidFill>
              </a:rPr>
              <a:t>Implement</a:t>
            </a:r>
            <a:r>
              <a:rPr lang="en-GB" sz="3200" dirty="0" smtClean="0"/>
              <a:t> the algorithm (coding)</a:t>
            </a:r>
          </a:p>
          <a:p>
            <a:pPr lvl="1">
              <a:buClr>
                <a:schemeClr val="tx1"/>
              </a:buClr>
            </a:pPr>
            <a:r>
              <a:rPr lang="en-GB" sz="3200" b="1" dirty="0" smtClean="0">
                <a:solidFill>
                  <a:schemeClr val="bg1"/>
                </a:solidFill>
              </a:rPr>
              <a:t>Review</a:t>
            </a:r>
            <a:r>
              <a:rPr lang="en-GB" sz="3200" dirty="0" smtClean="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18068</TotalTime>
  <Words>13180</Words>
  <Application>Microsoft Office PowerPoint</Application>
  <PresentationFormat>Widescreen</PresentationFormat>
  <Paragraphs>1267</Paragraphs>
  <Slides>48</Slides>
  <Notes>43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Yoana</cp:lastModifiedBy>
  <cp:revision>568</cp:revision>
  <dcterms:created xsi:type="dcterms:W3CDTF">2018-05-23T13:08:44Z</dcterms:created>
  <dcterms:modified xsi:type="dcterms:W3CDTF">2021-05-18T08:37:10Z</dcterms:modified>
  <cp:category>programming fundamentals;computer programming;software development;web development</cp:category>
</cp:coreProperties>
</file>